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8" r:id="rId22"/>
    <p:sldId id="280" r:id="rId23"/>
    <p:sldId id="279" r:id="rId24"/>
    <p:sldId id="281" r:id="rId25"/>
    <p:sldId id="282"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C65C"/>
    <a:srgbClr val="69A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9" autoAdjust="0"/>
    <p:restoredTop sz="94660"/>
  </p:normalViewPr>
  <p:slideViewPr>
    <p:cSldViewPr snapToGrid="0">
      <p:cViewPr>
        <p:scale>
          <a:sx n="125" d="100"/>
          <a:sy n="125" d="100"/>
        </p:scale>
        <p:origin x="9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2A54C80-263E-416B-A8E0-580EDEADCBDC}" type="datetimeFigureOut">
              <a:rPr lang="en-US" dirty="0"/>
              <a:t>8/6/2018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8/6/2018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algn="l"/>
            <a:r>
              <a:rPr kumimoji="1" lang="ja-JP" altLang="en-US" dirty="0"/>
              <a:t>ゲームで学べる　　</a:t>
            </a:r>
            <a:br>
              <a:rPr kumimoji="1" lang="en-US" altLang="ja-JP" dirty="0"/>
            </a:br>
            <a:r>
              <a:rPr kumimoji="1" lang="ja-JP" altLang="en-US" dirty="0"/>
              <a:t>　　プログラミング</a:t>
            </a:r>
          </a:p>
        </p:txBody>
      </p:sp>
      <p:sp>
        <p:nvSpPr>
          <p:cNvPr id="3" name="サブタイトル 2"/>
          <p:cNvSpPr>
            <a:spLocks noGrp="1"/>
          </p:cNvSpPr>
          <p:nvPr>
            <p:ph type="subTitle" idx="1"/>
          </p:nvPr>
        </p:nvSpPr>
        <p:spPr/>
        <p:txBody>
          <a:bodyPr/>
          <a:lstStyle/>
          <a:p>
            <a:r>
              <a:rPr kumimoji="1" lang="ja-JP" altLang="en-US" dirty="0"/>
              <a:t>早稲田大学　電気・情報生命工学科　井上真郷研究室</a:t>
            </a:r>
            <a:endParaRPr kumimoji="1" lang="en-US" altLang="ja-JP" dirty="0"/>
          </a:p>
          <a:p>
            <a:r>
              <a:rPr lang="en-US" altLang="ja-JP" dirty="0"/>
              <a:t>2018</a:t>
            </a:r>
            <a:r>
              <a:rPr lang="ja-JP" altLang="en-US" dirty="0"/>
              <a:t>年</a:t>
            </a:r>
            <a:r>
              <a:rPr lang="en-US" altLang="ja-JP" dirty="0"/>
              <a:t>8</a:t>
            </a:r>
            <a:r>
              <a:rPr lang="ja-JP" altLang="en-US" dirty="0"/>
              <a:t>月</a:t>
            </a:r>
            <a:r>
              <a:rPr lang="en-US" altLang="ja-JP" dirty="0"/>
              <a:t>7</a:t>
            </a:r>
            <a:r>
              <a:rPr lang="ja-JP" altLang="en-US" dirty="0"/>
              <a:t>日</a:t>
            </a:r>
            <a:endParaRPr kumimoji="1" lang="ja-JP" altLang="en-US" dirty="0"/>
          </a:p>
        </p:txBody>
      </p:sp>
    </p:spTree>
    <p:extLst>
      <p:ext uri="{BB962C8B-B14F-4D97-AF65-F5344CB8AC3E}">
        <p14:creationId xmlns:p14="http://schemas.microsoft.com/office/powerpoint/2010/main" val="387608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42730"/>
          </a:xfrm>
        </p:spPr>
        <p:txBody>
          <a:bodyPr/>
          <a:lstStyle/>
          <a:p>
            <a:r>
              <a:rPr kumimoji="1" lang="ja-JP" altLang="en-US" dirty="0"/>
              <a:t>ゲームの基本</a:t>
            </a:r>
          </a:p>
        </p:txBody>
      </p:sp>
      <p:sp>
        <p:nvSpPr>
          <p:cNvPr id="3" name="コンテンツ プレースホルダー 2"/>
          <p:cNvSpPr>
            <a:spLocks noGrp="1"/>
          </p:cNvSpPr>
          <p:nvPr>
            <p:ph idx="1"/>
          </p:nvPr>
        </p:nvSpPr>
        <p:spPr>
          <a:xfrm>
            <a:off x="677334" y="1590261"/>
            <a:ext cx="8596668" cy="4451101"/>
          </a:xfrm>
        </p:spPr>
        <p:txBody>
          <a:bodyPr>
            <a:normAutofit/>
          </a:bodyPr>
          <a:lstStyle/>
          <a:p>
            <a:r>
              <a:rPr kumimoji="1" lang="ja-JP" altLang="en-US" sz="2400" dirty="0"/>
              <a:t>アリスには向きがあるよ</a:t>
            </a:r>
          </a:p>
        </p:txBody>
      </p:sp>
      <p:sp>
        <p:nvSpPr>
          <p:cNvPr id="4" name="角丸四角形 3"/>
          <p:cNvSpPr/>
          <p:nvPr/>
        </p:nvSpPr>
        <p:spPr>
          <a:xfrm>
            <a:off x="1789042" y="2204859"/>
            <a:ext cx="6045703" cy="398812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398" y="2524991"/>
            <a:ext cx="1133475" cy="11430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923" y="3667991"/>
            <a:ext cx="1133475" cy="1114425"/>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448" y="4782416"/>
            <a:ext cx="1114425" cy="1114425"/>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2923" y="3667990"/>
            <a:ext cx="1133475" cy="1114425"/>
          </a:xfrm>
          <a:prstGeom prst="rect">
            <a:avLst/>
          </a:prstGeom>
        </p:spPr>
      </p:pic>
      <p:cxnSp>
        <p:nvCxnSpPr>
          <p:cNvPr id="10" name="直線矢印コネクタ 9"/>
          <p:cNvCxnSpPr/>
          <p:nvPr/>
        </p:nvCxnSpPr>
        <p:spPr>
          <a:xfrm>
            <a:off x="4779818" y="3771900"/>
            <a:ext cx="0" cy="924791"/>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6"/>
          <a:stretch>
            <a:fillRect/>
          </a:stretch>
        </p:blipFill>
        <p:spPr>
          <a:xfrm rot="5400000">
            <a:off x="4612162" y="3603304"/>
            <a:ext cx="335309" cy="1261981"/>
          </a:xfrm>
          <a:prstGeom prst="rect">
            <a:avLst/>
          </a:prstGeom>
        </p:spPr>
      </p:pic>
    </p:spTree>
    <p:extLst>
      <p:ext uri="{BB962C8B-B14F-4D97-AF65-F5344CB8AC3E}">
        <p14:creationId xmlns:p14="http://schemas.microsoft.com/office/powerpoint/2010/main" val="3365088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742122"/>
          </a:xfrm>
        </p:spPr>
        <p:txBody>
          <a:bodyPr/>
          <a:lstStyle/>
          <a:p>
            <a:r>
              <a:rPr kumimoji="1" lang="ja-JP" altLang="en-US" dirty="0"/>
              <a:t>ステージ</a:t>
            </a:r>
            <a:r>
              <a:rPr kumimoji="1" lang="en-US" altLang="ja-JP" dirty="0"/>
              <a:t>1</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pic>
        <p:nvPicPr>
          <p:cNvPr id="4" name="図 3"/>
          <p:cNvPicPr>
            <a:picLocks noChangeAspect="1"/>
          </p:cNvPicPr>
          <p:nvPr/>
        </p:nvPicPr>
        <p:blipFill>
          <a:blip r:embed="rId2"/>
          <a:stretch>
            <a:fillRect/>
          </a:stretch>
        </p:blipFill>
        <p:spPr>
          <a:xfrm>
            <a:off x="2670228" y="1963270"/>
            <a:ext cx="4927360" cy="2942517"/>
          </a:xfrm>
          <a:prstGeom prst="rect">
            <a:avLst/>
          </a:prstGeom>
        </p:spPr>
      </p:pic>
    </p:spTree>
    <p:extLst>
      <p:ext uri="{BB962C8B-B14F-4D97-AF65-F5344CB8AC3E}">
        <p14:creationId xmlns:p14="http://schemas.microsoft.com/office/powerpoint/2010/main" val="1612430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73382"/>
            <a:ext cx="8596668" cy="702365"/>
          </a:xfrm>
        </p:spPr>
        <p:txBody>
          <a:bodyPr/>
          <a:lstStyle/>
          <a:p>
            <a:r>
              <a:rPr lang="ja-JP" altLang="en-US" dirty="0"/>
              <a:t>ステージ</a:t>
            </a:r>
            <a:r>
              <a:rPr lang="en-US" altLang="ja-JP" dirty="0"/>
              <a:t>1</a:t>
            </a:r>
            <a:endParaRPr kumimoji="1" lang="ja-JP" altLang="en-US" dirty="0"/>
          </a:p>
        </p:txBody>
      </p:sp>
      <p:sp>
        <p:nvSpPr>
          <p:cNvPr id="3" name="コンテンツ プレースホルダー 2"/>
          <p:cNvSpPr>
            <a:spLocks noGrp="1"/>
          </p:cNvSpPr>
          <p:nvPr>
            <p:ph idx="1"/>
          </p:nvPr>
        </p:nvSpPr>
        <p:spPr>
          <a:xfrm>
            <a:off x="677334" y="1610139"/>
            <a:ext cx="8596668" cy="4431223"/>
          </a:xfrm>
        </p:spPr>
        <p:txBody>
          <a:bodyPr>
            <a:normAutofit lnSpcReduction="10000"/>
          </a:bodyPr>
          <a:lstStyle/>
          <a:p>
            <a:r>
              <a:rPr kumimoji="1" lang="ja-JP" altLang="en-US" sz="2400" dirty="0"/>
              <a:t>まずはアリスを動かしてみよう</a:t>
            </a:r>
            <a:endParaRPr kumimoji="1" lang="en-US" altLang="ja-JP" sz="2400"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kumimoji="1" lang="ja-JP" altLang="en-US" sz="2400" dirty="0"/>
              <a:t>プログラムを決めたら                    を押そう</a:t>
            </a:r>
          </a:p>
        </p:txBody>
      </p:sp>
      <p:sp>
        <p:nvSpPr>
          <p:cNvPr id="7" name="右矢印 6"/>
          <p:cNvSpPr/>
          <p:nvPr/>
        </p:nvSpPr>
        <p:spPr>
          <a:xfrm>
            <a:off x="1596092" y="4359376"/>
            <a:ext cx="1034272" cy="46759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3128770" y="4359376"/>
            <a:ext cx="1054699" cy="524301"/>
          </a:xfrm>
          <a:prstGeom prst="rect">
            <a:avLst/>
          </a:prstGeom>
        </p:spPr>
      </p:pic>
      <p:sp>
        <p:nvSpPr>
          <p:cNvPr id="10" name="正方形/長方形 9"/>
          <p:cNvSpPr/>
          <p:nvPr/>
        </p:nvSpPr>
        <p:spPr>
          <a:xfrm>
            <a:off x="5886894" y="1954087"/>
            <a:ext cx="2888672" cy="29198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990621" y="2100819"/>
            <a:ext cx="2234045" cy="646331"/>
          </a:xfrm>
          <a:prstGeom prst="rect">
            <a:avLst/>
          </a:prstGeom>
          <a:noFill/>
        </p:spPr>
        <p:txBody>
          <a:bodyPr wrap="square" rtlCol="0">
            <a:spAutoFit/>
          </a:bodyPr>
          <a:lstStyle/>
          <a:p>
            <a:r>
              <a:rPr kumimoji="1" lang="ja-JP" altLang="en-US" dirty="0"/>
              <a:t>前に進む</a:t>
            </a:r>
            <a:endParaRPr kumimoji="1" lang="en-US" altLang="ja-JP" dirty="0"/>
          </a:p>
          <a:p>
            <a:r>
              <a:rPr kumimoji="1" lang="ja-JP" altLang="en-US" dirty="0"/>
              <a:t>前に進む</a:t>
            </a: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469" y="5217881"/>
            <a:ext cx="1800225" cy="714375"/>
          </a:xfrm>
          <a:prstGeom prst="rect">
            <a:avLst/>
          </a:prstGeom>
        </p:spPr>
      </p:pic>
      <p:pic>
        <p:nvPicPr>
          <p:cNvPr id="13" name="図 12"/>
          <p:cNvPicPr>
            <a:picLocks noChangeAspect="1"/>
          </p:cNvPicPr>
          <p:nvPr/>
        </p:nvPicPr>
        <p:blipFill>
          <a:blip r:embed="rId4"/>
          <a:stretch>
            <a:fillRect/>
          </a:stretch>
        </p:blipFill>
        <p:spPr>
          <a:xfrm>
            <a:off x="963071" y="2747150"/>
            <a:ext cx="4005065" cy="1314052"/>
          </a:xfrm>
          <a:prstGeom prst="rect">
            <a:avLst/>
          </a:prstGeom>
        </p:spPr>
      </p:pic>
    </p:spTree>
    <p:extLst>
      <p:ext uri="{BB962C8B-B14F-4D97-AF65-F5344CB8AC3E}">
        <p14:creationId xmlns:p14="http://schemas.microsoft.com/office/powerpoint/2010/main" val="1678733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ステージ</a:t>
            </a:r>
            <a:r>
              <a:rPr kumimoji="1" lang="en-US" altLang="ja-JP" dirty="0"/>
              <a:t>2</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pic>
        <p:nvPicPr>
          <p:cNvPr id="4" name="図 3"/>
          <p:cNvPicPr>
            <a:picLocks noChangeAspect="1"/>
          </p:cNvPicPr>
          <p:nvPr/>
        </p:nvPicPr>
        <p:blipFill>
          <a:blip r:embed="rId2"/>
          <a:stretch>
            <a:fillRect/>
          </a:stretch>
        </p:blipFill>
        <p:spPr>
          <a:xfrm>
            <a:off x="2729751" y="1621170"/>
            <a:ext cx="5029201" cy="4934774"/>
          </a:xfrm>
          <a:prstGeom prst="rect">
            <a:avLst/>
          </a:prstGeom>
        </p:spPr>
      </p:pic>
    </p:spTree>
    <p:extLst>
      <p:ext uri="{BB962C8B-B14F-4D97-AF65-F5344CB8AC3E}">
        <p14:creationId xmlns:p14="http://schemas.microsoft.com/office/powerpoint/2010/main" val="3511604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06136"/>
          </a:xfrm>
        </p:spPr>
        <p:txBody>
          <a:bodyPr>
            <a:normAutofit fontScale="90000"/>
          </a:bodyPr>
          <a:lstStyle/>
          <a:p>
            <a:r>
              <a:rPr lang="ja-JP" altLang="en-US" dirty="0"/>
              <a:t>ステージ</a:t>
            </a:r>
            <a:r>
              <a:rPr lang="en-US" altLang="ja-JP" dirty="0"/>
              <a:t>2</a:t>
            </a:r>
            <a:endParaRPr kumimoji="1" lang="ja-JP" altLang="en-US" dirty="0"/>
          </a:p>
        </p:txBody>
      </p:sp>
      <p:sp>
        <p:nvSpPr>
          <p:cNvPr id="3" name="コンテンツ プレースホルダー 2"/>
          <p:cNvSpPr>
            <a:spLocks noGrp="1"/>
          </p:cNvSpPr>
          <p:nvPr>
            <p:ph idx="1"/>
          </p:nvPr>
        </p:nvSpPr>
        <p:spPr>
          <a:xfrm>
            <a:off x="677334" y="1496291"/>
            <a:ext cx="8596668" cy="4545071"/>
          </a:xfrm>
        </p:spPr>
        <p:txBody>
          <a:bodyPr/>
          <a:lstStyle/>
          <a:p>
            <a:r>
              <a:rPr lang="ja-JP" altLang="en-US" dirty="0"/>
              <a:t>方向を変えよう</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655" y="2345270"/>
            <a:ext cx="1133475" cy="1114425"/>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193" y="2345270"/>
            <a:ext cx="1133475" cy="1143000"/>
          </a:xfrm>
          <a:prstGeom prst="rect">
            <a:avLst/>
          </a:prstGeom>
        </p:spPr>
      </p:pic>
      <p:sp>
        <p:nvSpPr>
          <p:cNvPr id="6" name="右矢印 5"/>
          <p:cNvSpPr/>
          <p:nvPr/>
        </p:nvSpPr>
        <p:spPr>
          <a:xfrm>
            <a:off x="2649266" y="2725837"/>
            <a:ext cx="924791" cy="353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1091045" y="3768826"/>
            <a:ext cx="4000500" cy="1000601"/>
            <a:chOff x="1091045" y="3768826"/>
            <a:chExt cx="4000500" cy="1000601"/>
          </a:xfrm>
        </p:grpSpPr>
        <p:sp>
          <p:nvSpPr>
            <p:cNvPr id="9" name="右矢印 8"/>
            <p:cNvSpPr/>
            <p:nvPr/>
          </p:nvSpPr>
          <p:spPr>
            <a:xfrm>
              <a:off x="1537855" y="4042064"/>
              <a:ext cx="737754" cy="41563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rot="16200000">
              <a:off x="4027897" y="4015165"/>
              <a:ext cx="762066" cy="469433"/>
            </a:xfrm>
            <a:prstGeom prst="rect">
              <a:avLst/>
            </a:prstGeom>
          </p:spPr>
        </p:pic>
        <p:sp>
          <p:nvSpPr>
            <p:cNvPr id="12" name="正方形/長方形 11"/>
            <p:cNvSpPr/>
            <p:nvPr/>
          </p:nvSpPr>
          <p:spPr>
            <a:xfrm>
              <a:off x="1091045" y="3768826"/>
              <a:ext cx="4000500" cy="1000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4" name="図 13"/>
          <p:cNvPicPr>
            <a:picLocks noChangeAspect="1"/>
          </p:cNvPicPr>
          <p:nvPr/>
        </p:nvPicPr>
        <p:blipFill>
          <a:blip r:embed="rId5"/>
          <a:stretch>
            <a:fillRect/>
          </a:stretch>
        </p:blipFill>
        <p:spPr>
          <a:xfrm rot="16200000">
            <a:off x="5374526" y="2715482"/>
            <a:ext cx="4017612" cy="1018120"/>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8607" y="2454323"/>
            <a:ext cx="1749450" cy="1249607"/>
          </a:xfrm>
          <a:prstGeom prst="rect">
            <a:avLst/>
          </a:prstGeom>
        </p:spPr>
      </p:pic>
    </p:spTree>
    <p:extLst>
      <p:ext uri="{BB962C8B-B14F-4D97-AF65-F5344CB8AC3E}">
        <p14:creationId xmlns:p14="http://schemas.microsoft.com/office/powerpoint/2010/main" val="415817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42730"/>
          </a:xfrm>
        </p:spPr>
        <p:txBody>
          <a:bodyPr/>
          <a:lstStyle/>
          <a:p>
            <a:r>
              <a:rPr kumimoji="1" lang="ja-JP" altLang="en-US" dirty="0"/>
              <a:t>ステージ</a:t>
            </a:r>
            <a:r>
              <a:rPr kumimoji="1" lang="en-US" altLang="ja-JP" dirty="0"/>
              <a:t>3</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pic>
        <p:nvPicPr>
          <p:cNvPr id="4" name="図 3"/>
          <p:cNvPicPr>
            <a:picLocks noChangeAspect="1"/>
          </p:cNvPicPr>
          <p:nvPr/>
        </p:nvPicPr>
        <p:blipFill>
          <a:blip r:embed="rId2"/>
          <a:stretch>
            <a:fillRect/>
          </a:stretch>
        </p:blipFill>
        <p:spPr>
          <a:xfrm>
            <a:off x="552343" y="1999639"/>
            <a:ext cx="9191208" cy="3069902"/>
          </a:xfrm>
          <a:prstGeom prst="rect">
            <a:avLst/>
          </a:prstGeom>
        </p:spPr>
      </p:pic>
    </p:spTree>
    <p:extLst>
      <p:ext uri="{BB962C8B-B14F-4D97-AF65-F5344CB8AC3E}">
        <p14:creationId xmlns:p14="http://schemas.microsoft.com/office/powerpoint/2010/main" val="4271011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722243"/>
          </a:xfrm>
        </p:spPr>
        <p:txBody>
          <a:bodyPr/>
          <a:lstStyle/>
          <a:p>
            <a:r>
              <a:rPr kumimoji="1" lang="ja-JP" altLang="en-US" dirty="0"/>
              <a:t>ステージ</a:t>
            </a:r>
            <a:r>
              <a:rPr kumimoji="1" lang="en-US" altLang="ja-JP" dirty="0"/>
              <a:t>3</a:t>
            </a:r>
            <a:endParaRPr kumimoji="1" lang="ja-JP" altLang="en-US" dirty="0"/>
          </a:p>
        </p:txBody>
      </p:sp>
      <p:sp>
        <p:nvSpPr>
          <p:cNvPr id="3" name="コンテンツ プレースホルダー 2"/>
          <p:cNvSpPr>
            <a:spLocks noGrp="1"/>
          </p:cNvSpPr>
          <p:nvPr>
            <p:ph idx="1"/>
          </p:nvPr>
        </p:nvSpPr>
        <p:spPr>
          <a:xfrm>
            <a:off x="677334" y="1433945"/>
            <a:ext cx="8596668" cy="4607417"/>
          </a:xfrm>
        </p:spPr>
        <p:txBody>
          <a:bodyPr>
            <a:normAutofit/>
          </a:bodyPr>
          <a:lstStyle/>
          <a:p>
            <a:r>
              <a:rPr kumimoji="1" lang="ja-JP" altLang="en-US" sz="2400" dirty="0"/>
              <a:t>「前に進む」をたくさん押すのはたいへんだ</a:t>
            </a:r>
            <a:r>
              <a:rPr kumimoji="1" lang="en-US" altLang="ja-JP" sz="2400" dirty="0"/>
              <a:t>…</a:t>
            </a:r>
          </a:p>
          <a:p>
            <a:endParaRPr lang="en-US" altLang="ja-JP" sz="2400" dirty="0"/>
          </a:p>
          <a:p>
            <a:r>
              <a:rPr kumimoji="1" lang="ja-JP" altLang="en-US" sz="2400" dirty="0"/>
              <a:t>「　　　　　」を使ってみよう</a:t>
            </a:r>
            <a:endParaRPr kumimoji="1" lang="en-US" altLang="ja-JP" sz="2400" dirty="0"/>
          </a:p>
          <a:p>
            <a:endParaRPr lang="en-US" altLang="ja-JP" sz="2400" dirty="0"/>
          </a:p>
          <a:p>
            <a:endParaRPr kumimoji="1" lang="en-US" altLang="ja-JP" sz="2400" dirty="0"/>
          </a:p>
          <a:p>
            <a:r>
              <a:rPr lang="ja-JP" altLang="en-US" sz="2400" dirty="0"/>
              <a:t>「ずっと」と「ここまで」にはさまれたことを</a:t>
            </a:r>
            <a:endParaRPr lang="en-US" altLang="ja-JP" sz="2400" dirty="0"/>
          </a:p>
          <a:p>
            <a:pPr marL="0" indent="0">
              <a:buNone/>
            </a:pPr>
            <a:r>
              <a:rPr kumimoji="1" lang="ja-JP" altLang="en-US" sz="2400" dirty="0"/>
              <a:t>　ずっとやってくれるよ</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140" y="2134402"/>
            <a:ext cx="1425872" cy="1018480"/>
          </a:xfrm>
          <a:prstGeom prst="rect">
            <a:avLst/>
          </a:prstGeom>
        </p:spPr>
      </p:pic>
      <p:sp>
        <p:nvSpPr>
          <p:cNvPr id="5" name="正方形/長方形 4"/>
          <p:cNvSpPr/>
          <p:nvPr/>
        </p:nvSpPr>
        <p:spPr>
          <a:xfrm>
            <a:off x="7577629" y="2277730"/>
            <a:ext cx="2888672" cy="29198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7858183" y="2421141"/>
            <a:ext cx="2608118" cy="923330"/>
          </a:xfrm>
          <a:prstGeom prst="rect">
            <a:avLst/>
          </a:prstGeom>
          <a:noFill/>
        </p:spPr>
        <p:txBody>
          <a:bodyPr wrap="square" rtlCol="0">
            <a:spAutoFit/>
          </a:bodyPr>
          <a:lstStyle/>
          <a:p>
            <a:r>
              <a:rPr kumimoji="1" lang="ja-JP" altLang="en-US" dirty="0"/>
              <a:t>ずっと</a:t>
            </a:r>
            <a:endParaRPr kumimoji="1" lang="en-US" altLang="ja-JP" dirty="0"/>
          </a:p>
          <a:p>
            <a:r>
              <a:rPr kumimoji="1" lang="ja-JP" altLang="en-US" dirty="0"/>
              <a:t>　前に進む</a:t>
            </a:r>
            <a:endParaRPr kumimoji="1" lang="en-US" altLang="ja-JP" dirty="0"/>
          </a:p>
          <a:p>
            <a:r>
              <a:rPr kumimoji="1" lang="ja-JP" altLang="en-US" dirty="0"/>
              <a:t>ここまで</a:t>
            </a:r>
          </a:p>
        </p:txBody>
      </p:sp>
    </p:spTree>
    <p:extLst>
      <p:ext uri="{BB962C8B-B14F-4D97-AF65-F5344CB8AC3E}">
        <p14:creationId xmlns:p14="http://schemas.microsoft.com/office/powerpoint/2010/main" val="560208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78873"/>
          </a:xfrm>
        </p:spPr>
        <p:txBody>
          <a:bodyPr/>
          <a:lstStyle/>
          <a:p>
            <a:r>
              <a:rPr kumimoji="1" lang="ja-JP" altLang="en-US" dirty="0"/>
              <a:t>ステージ</a:t>
            </a:r>
            <a:r>
              <a:rPr kumimoji="1" lang="en-US" altLang="ja-JP" dirty="0"/>
              <a:t>4</a:t>
            </a:r>
            <a:endParaRPr kumimoji="1" lang="ja-JP" altLang="en-US" dirty="0"/>
          </a:p>
        </p:txBody>
      </p:sp>
      <p:pic>
        <p:nvPicPr>
          <p:cNvPr id="6" name="コンテンツ プレースホルダー 5">
            <a:extLst>
              <a:ext uri="{FF2B5EF4-FFF2-40B4-BE49-F238E27FC236}">
                <a16:creationId xmlns:a16="http://schemas.microsoft.com/office/drawing/2014/main" id="{8270C231-187F-4B68-BD2D-60594F5046B7}"/>
              </a:ext>
            </a:extLst>
          </p:cNvPr>
          <p:cNvPicPr>
            <a:picLocks noGrp="1" noChangeAspect="1"/>
          </p:cNvPicPr>
          <p:nvPr>
            <p:ph idx="1"/>
          </p:nvPr>
        </p:nvPicPr>
        <p:blipFill>
          <a:blip r:embed="rId2"/>
          <a:stretch>
            <a:fillRect/>
          </a:stretch>
        </p:blipFill>
        <p:spPr>
          <a:xfrm>
            <a:off x="2533153" y="1857156"/>
            <a:ext cx="7125694" cy="3143688"/>
          </a:xfrm>
        </p:spPr>
      </p:pic>
    </p:spTree>
    <p:extLst>
      <p:ext uri="{BB962C8B-B14F-4D97-AF65-F5344CB8AC3E}">
        <p14:creationId xmlns:p14="http://schemas.microsoft.com/office/powerpoint/2010/main" val="391593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595745"/>
          </a:xfrm>
        </p:spPr>
        <p:txBody>
          <a:bodyPr>
            <a:normAutofit fontScale="90000"/>
          </a:bodyPr>
          <a:lstStyle/>
          <a:p>
            <a:r>
              <a:rPr lang="ja-JP" altLang="en-US" dirty="0"/>
              <a:t>ステージ</a:t>
            </a:r>
            <a:r>
              <a:rPr lang="en-US" altLang="ja-JP" dirty="0"/>
              <a:t>4</a:t>
            </a:r>
            <a:endParaRPr kumimoji="1" lang="ja-JP" altLang="en-US" dirty="0"/>
          </a:p>
        </p:txBody>
      </p:sp>
      <p:sp>
        <p:nvSpPr>
          <p:cNvPr id="3" name="コンテンツ プレースホルダー 2"/>
          <p:cNvSpPr>
            <a:spLocks noGrp="1"/>
          </p:cNvSpPr>
          <p:nvPr>
            <p:ph idx="1"/>
          </p:nvPr>
        </p:nvSpPr>
        <p:spPr>
          <a:xfrm>
            <a:off x="677334" y="1693719"/>
            <a:ext cx="8596668" cy="4697556"/>
          </a:xfrm>
        </p:spPr>
        <p:txBody>
          <a:bodyPr>
            <a:normAutofit/>
          </a:bodyPr>
          <a:lstStyle/>
          <a:p>
            <a:r>
              <a:rPr kumimoji="1" lang="ja-JP" altLang="en-US" sz="2400" dirty="0"/>
              <a:t>毒の沼</a:t>
            </a:r>
            <a:r>
              <a:rPr kumimoji="1" lang="en-US" altLang="ja-JP" sz="2400" dirty="0"/>
              <a:t>(</a:t>
            </a:r>
            <a:r>
              <a:rPr kumimoji="1" lang="ja-JP" altLang="en-US" sz="2400" dirty="0"/>
              <a:t>ぬま</a:t>
            </a:r>
            <a:r>
              <a:rPr kumimoji="1" lang="en-US" altLang="ja-JP" sz="2400" dirty="0"/>
              <a:t>)</a:t>
            </a:r>
            <a:r>
              <a:rPr kumimoji="1" lang="ja-JP" altLang="en-US" sz="2400" dirty="0"/>
              <a:t>を踏むと</a:t>
            </a:r>
            <a:r>
              <a:rPr kumimoji="1" lang="en-US" altLang="ja-JP" sz="2400" dirty="0"/>
              <a:t>HP</a:t>
            </a:r>
            <a:r>
              <a:rPr kumimoji="1" lang="ja-JP" altLang="en-US" sz="2400" dirty="0"/>
              <a:t>が</a:t>
            </a:r>
            <a:r>
              <a:rPr lang="ja-JP" altLang="en-US" sz="2400" dirty="0"/>
              <a:t>減ってしまうよ</a:t>
            </a:r>
            <a:endParaRPr lang="en-US" altLang="ja-JP" sz="2400" dirty="0"/>
          </a:p>
          <a:p>
            <a:endParaRPr kumimoji="1" lang="en-US" altLang="ja-JP" sz="2400" dirty="0"/>
          </a:p>
          <a:p>
            <a:endParaRPr lang="en-US" altLang="ja-JP" sz="2400" dirty="0"/>
          </a:p>
          <a:p>
            <a:endParaRPr kumimoji="1" lang="en-US" altLang="ja-JP" sz="2400" dirty="0"/>
          </a:p>
          <a:p>
            <a:endParaRPr lang="en-US" altLang="ja-JP" sz="2400" dirty="0"/>
          </a:p>
          <a:p>
            <a:endParaRPr kumimoji="1" lang="en-US" altLang="ja-JP" sz="2400" dirty="0"/>
          </a:p>
          <a:p>
            <a:r>
              <a:rPr lang="ja-JP" altLang="en-US" sz="2400" dirty="0"/>
              <a:t>そのまま進み続けると</a:t>
            </a:r>
            <a:r>
              <a:rPr lang="en-US" altLang="ja-JP" sz="2400" dirty="0"/>
              <a:t>HP</a:t>
            </a:r>
            <a:r>
              <a:rPr lang="ja-JP" altLang="en-US" sz="2400" dirty="0"/>
              <a:t>が</a:t>
            </a:r>
            <a:r>
              <a:rPr lang="en-US" altLang="ja-JP" sz="2400" dirty="0"/>
              <a:t>0</a:t>
            </a:r>
            <a:r>
              <a:rPr lang="ja-JP" altLang="en-US" sz="2400" dirty="0"/>
              <a:t>になってしまう！</a:t>
            </a:r>
            <a:endParaRPr lang="en-US" altLang="ja-JP" sz="2400" dirty="0"/>
          </a:p>
          <a:p>
            <a:endParaRPr lang="en-US" altLang="ja-JP" sz="2400" dirty="0"/>
          </a:p>
          <a:p>
            <a:r>
              <a:rPr lang="ja-JP" altLang="en-US" sz="2400" dirty="0"/>
              <a:t>「　　　　　」を途中でしよう</a:t>
            </a:r>
          </a:p>
          <a:p>
            <a:endParaRPr kumimoji="1" lang="ja-JP" altLang="en-US" sz="24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505" y="2971799"/>
            <a:ext cx="1240042" cy="121920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547" y="2971799"/>
            <a:ext cx="1219200" cy="12192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5657" y="2971798"/>
            <a:ext cx="1219200" cy="1219200"/>
          </a:xfrm>
          <a:prstGeom prst="rect">
            <a:avLst/>
          </a:prstGeom>
        </p:spPr>
      </p:pic>
      <p:pic>
        <p:nvPicPr>
          <p:cNvPr id="7" name="図 6"/>
          <p:cNvPicPr>
            <a:picLocks noChangeAspect="1"/>
          </p:cNvPicPr>
          <p:nvPr/>
        </p:nvPicPr>
        <p:blipFill>
          <a:blip r:embed="rId4">
            <a:clrChange>
              <a:clrFrom>
                <a:srgbClr val="79CF6E"/>
              </a:clrFrom>
              <a:clrTo>
                <a:srgbClr val="79CF6E">
                  <a:alpha val="0"/>
                </a:srgbClr>
              </a:clrTo>
            </a:clrChange>
          </a:blip>
          <a:stretch>
            <a:fillRect/>
          </a:stretch>
        </p:blipFill>
        <p:spPr>
          <a:xfrm rot="20129319">
            <a:off x="5473409" y="2546812"/>
            <a:ext cx="1243692" cy="1219306"/>
          </a:xfrm>
          <a:prstGeom prst="rect">
            <a:avLst/>
          </a:prstGeom>
        </p:spPr>
      </p:pic>
      <p:sp>
        <p:nvSpPr>
          <p:cNvPr id="8" name="テキスト ボックス 7"/>
          <p:cNvSpPr txBox="1"/>
          <p:nvPr/>
        </p:nvSpPr>
        <p:spPr>
          <a:xfrm>
            <a:off x="6310941" y="2298758"/>
            <a:ext cx="2355077" cy="369332"/>
          </a:xfrm>
          <a:prstGeom prst="rect">
            <a:avLst/>
          </a:prstGeom>
          <a:noFill/>
        </p:spPr>
        <p:txBody>
          <a:bodyPr wrap="square" rtlCol="0">
            <a:spAutoFit/>
          </a:bodyPr>
          <a:lstStyle/>
          <a:p>
            <a:r>
              <a:rPr kumimoji="1" lang="en-US" altLang="ja-JP" dirty="0"/>
              <a:t>HP2/2</a:t>
            </a:r>
            <a:r>
              <a:rPr kumimoji="1" lang="ja-JP" altLang="en-US" dirty="0"/>
              <a:t>　⇒　</a:t>
            </a:r>
            <a:r>
              <a:rPr kumimoji="1" lang="en-US" altLang="ja-JP" dirty="0"/>
              <a:t>HP1/2</a:t>
            </a:r>
            <a:endParaRPr kumimoji="1" lang="ja-JP" altLang="en-US" dirty="0"/>
          </a:p>
        </p:txBody>
      </p:sp>
      <p:sp>
        <p:nvSpPr>
          <p:cNvPr id="9" name="右矢印 8"/>
          <p:cNvSpPr/>
          <p:nvPr/>
        </p:nvSpPr>
        <p:spPr>
          <a:xfrm>
            <a:off x="3593165" y="3262825"/>
            <a:ext cx="1517073" cy="637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D110C2C5-23D8-40F2-A4DD-6FA3ADC9B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5145" y="5311126"/>
            <a:ext cx="1312184" cy="937274"/>
          </a:xfrm>
          <a:prstGeom prst="rect">
            <a:avLst/>
          </a:prstGeom>
        </p:spPr>
      </p:pic>
    </p:spTree>
    <p:extLst>
      <p:ext uri="{BB962C8B-B14F-4D97-AF65-F5344CB8AC3E}">
        <p14:creationId xmlns:p14="http://schemas.microsoft.com/office/powerpoint/2010/main" val="3037569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06136"/>
          </a:xfrm>
        </p:spPr>
        <p:txBody>
          <a:bodyPr>
            <a:normAutofit fontScale="90000"/>
          </a:bodyPr>
          <a:lstStyle/>
          <a:p>
            <a:r>
              <a:rPr kumimoji="1" lang="ja-JP" altLang="en-US" dirty="0"/>
              <a:t>ステージ</a:t>
            </a:r>
            <a:r>
              <a:rPr kumimoji="1" lang="en-US" altLang="ja-JP" dirty="0"/>
              <a:t>5</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pic>
        <p:nvPicPr>
          <p:cNvPr id="4" name="図 3"/>
          <p:cNvPicPr>
            <a:picLocks noChangeAspect="1"/>
          </p:cNvPicPr>
          <p:nvPr/>
        </p:nvPicPr>
        <p:blipFill>
          <a:blip r:embed="rId2"/>
          <a:stretch>
            <a:fillRect/>
          </a:stretch>
        </p:blipFill>
        <p:spPr>
          <a:xfrm>
            <a:off x="2028974" y="1215736"/>
            <a:ext cx="5547483" cy="5629138"/>
          </a:xfrm>
          <a:prstGeom prst="rect">
            <a:avLst/>
          </a:prstGeom>
        </p:spPr>
      </p:pic>
    </p:spTree>
    <p:extLst>
      <p:ext uri="{BB962C8B-B14F-4D97-AF65-F5344CB8AC3E}">
        <p14:creationId xmlns:p14="http://schemas.microsoft.com/office/powerpoint/2010/main" val="141155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14766"/>
          </a:xfrm>
        </p:spPr>
        <p:txBody>
          <a:bodyPr>
            <a:noAutofit/>
          </a:bodyPr>
          <a:lstStyle/>
          <a:p>
            <a:r>
              <a:rPr kumimoji="1" lang="ja-JP" altLang="en-US" sz="4000" dirty="0"/>
              <a:t>注意</a:t>
            </a:r>
          </a:p>
        </p:txBody>
      </p:sp>
      <p:sp>
        <p:nvSpPr>
          <p:cNvPr id="3" name="コンテンツ プレースホルダー 2"/>
          <p:cNvSpPr>
            <a:spLocks noGrp="1"/>
          </p:cNvSpPr>
          <p:nvPr>
            <p:ph idx="1"/>
          </p:nvPr>
        </p:nvSpPr>
        <p:spPr>
          <a:xfrm>
            <a:off x="677334" y="1518835"/>
            <a:ext cx="8596668" cy="4522528"/>
          </a:xfrm>
        </p:spPr>
        <p:txBody>
          <a:bodyPr>
            <a:normAutofit/>
          </a:bodyPr>
          <a:lstStyle/>
          <a:p>
            <a:r>
              <a:rPr kumimoji="1" lang="ja-JP" altLang="en-US" sz="2800" dirty="0"/>
              <a:t>コンピュータールームでは食べ物を食べたり、飲み物を飲むことはできません</a:t>
            </a:r>
            <a:endParaRPr kumimoji="1" lang="en-US" altLang="ja-JP" sz="2800" dirty="0"/>
          </a:p>
          <a:p>
            <a:pPr marL="0" indent="0">
              <a:buNone/>
            </a:pPr>
            <a:endParaRPr lang="en-US" altLang="ja-JP" sz="2800" dirty="0"/>
          </a:p>
          <a:p>
            <a:r>
              <a:rPr kumimoji="1" lang="ja-JP" altLang="en-US" sz="2800" dirty="0"/>
              <a:t>のどがかわいたら大学生のお兄さんお姉さんに声をかけてね</a:t>
            </a:r>
            <a:endParaRPr kumimoji="1" lang="en-US" altLang="ja-JP" sz="2800" dirty="0"/>
          </a:p>
          <a:p>
            <a:endParaRPr lang="en-US" altLang="ja-JP" sz="2800" dirty="0"/>
          </a:p>
          <a:p>
            <a:r>
              <a:rPr kumimoji="1" lang="ja-JP" altLang="en-US" sz="2800" dirty="0"/>
              <a:t>トイレに行きたくなったら大学生のお兄さんお姉さんに声をかけてね</a:t>
            </a:r>
          </a:p>
        </p:txBody>
      </p:sp>
    </p:spTree>
    <p:extLst>
      <p:ext uri="{BB962C8B-B14F-4D97-AF65-F5344CB8AC3E}">
        <p14:creationId xmlns:p14="http://schemas.microsoft.com/office/powerpoint/2010/main" val="180479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26918"/>
          </a:xfrm>
        </p:spPr>
        <p:txBody>
          <a:bodyPr>
            <a:normAutofit fontScale="90000"/>
          </a:bodyPr>
          <a:lstStyle/>
          <a:p>
            <a:r>
              <a:rPr lang="ja-JP" altLang="en-US" dirty="0"/>
              <a:t>ステージ</a:t>
            </a:r>
            <a:r>
              <a:rPr lang="en-US" altLang="ja-JP" dirty="0"/>
              <a:t>5</a:t>
            </a:r>
            <a:endParaRPr kumimoji="1" lang="ja-JP" altLang="en-US" dirty="0"/>
          </a:p>
        </p:txBody>
      </p:sp>
      <p:sp>
        <p:nvSpPr>
          <p:cNvPr id="3" name="コンテンツ プレースホルダー 2"/>
          <p:cNvSpPr>
            <a:spLocks noGrp="1"/>
          </p:cNvSpPr>
          <p:nvPr>
            <p:ph idx="1"/>
          </p:nvPr>
        </p:nvSpPr>
        <p:spPr>
          <a:xfrm>
            <a:off x="677334" y="1371601"/>
            <a:ext cx="8596668" cy="4669762"/>
          </a:xfrm>
        </p:spPr>
        <p:txBody>
          <a:bodyPr/>
          <a:lstStyle/>
          <a:p>
            <a:r>
              <a:rPr lang="ja-JP" altLang="en-US" sz="2400" dirty="0"/>
              <a:t>「もし」を使ってみよう</a:t>
            </a:r>
            <a:endParaRPr lang="en-US" altLang="ja-JP" sz="2400" dirty="0"/>
          </a:p>
          <a:p>
            <a:endParaRPr kumimoji="1" lang="en-US" altLang="ja-JP" sz="2400" dirty="0"/>
          </a:p>
          <a:p>
            <a:r>
              <a:rPr lang="ja-JP" altLang="en-US" sz="2400" dirty="0"/>
              <a:t>左を向きたいのはどんなとき？</a:t>
            </a:r>
            <a:endParaRPr lang="en-US" altLang="ja-JP" sz="2400" dirty="0"/>
          </a:p>
          <a:p>
            <a:pPr marL="0" indent="0">
              <a:buNone/>
            </a:pPr>
            <a:r>
              <a:rPr lang="ja-JP" altLang="en-US" dirty="0"/>
              <a:t>　　　　　</a:t>
            </a:r>
            <a:r>
              <a:rPr lang="ja-JP" altLang="en-US" sz="2000" dirty="0">
                <a:solidFill>
                  <a:srgbClr val="FF0000"/>
                </a:solidFill>
              </a:rPr>
              <a:t>左に道があるとき</a:t>
            </a:r>
            <a:endParaRPr lang="en-US" altLang="ja-JP" sz="2000" dirty="0">
              <a:solidFill>
                <a:srgbClr val="FF0000"/>
              </a:solidFill>
            </a:endParaRPr>
          </a:p>
          <a:p>
            <a:endParaRPr kumimoji="1" lang="en-US" altLang="ja-JP" dirty="0"/>
          </a:p>
          <a:p>
            <a:endParaRPr lang="en-US" altLang="ja-JP" dirty="0"/>
          </a:p>
          <a:p>
            <a:endParaRPr kumimoji="1" lang="en-US" altLang="ja-JP" dirty="0"/>
          </a:p>
          <a:p>
            <a:endParaRPr lang="en-US" altLang="ja-JP" dirty="0"/>
          </a:p>
        </p:txBody>
      </p:sp>
      <p:grpSp>
        <p:nvGrpSpPr>
          <p:cNvPr id="7" name="グループ化 6"/>
          <p:cNvGrpSpPr/>
          <p:nvPr/>
        </p:nvGrpSpPr>
        <p:grpSpPr>
          <a:xfrm>
            <a:off x="1402773" y="3358384"/>
            <a:ext cx="2888672" cy="2919846"/>
            <a:chOff x="1402773" y="3358384"/>
            <a:chExt cx="2888672" cy="2919846"/>
          </a:xfrm>
        </p:grpSpPr>
        <p:sp>
          <p:nvSpPr>
            <p:cNvPr id="5" name="正方形/長方形 4"/>
            <p:cNvSpPr/>
            <p:nvPr/>
          </p:nvSpPr>
          <p:spPr>
            <a:xfrm>
              <a:off x="1402773" y="3358384"/>
              <a:ext cx="2888672" cy="29198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58636" y="3595255"/>
              <a:ext cx="2067791" cy="1754326"/>
            </a:xfrm>
            <a:prstGeom prst="rect">
              <a:avLst/>
            </a:prstGeom>
            <a:noFill/>
          </p:spPr>
          <p:txBody>
            <a:bodyPr wrap="square" rtlCol="0">
              <a:spAutoFit/>
            </a:bodyPr>
            <a:lstStyle/>
            <a:p>
              <a:r>
                <a:rPr kumimoji="1" lang="ja-JP" altLang="en-US" dirty="0"/>
                <a:t>ずっと</a:t>
              </a:r>
              <a:endParaRPr kumimoji="1" lang="en-US" altLang="ja-JP" dirty="0"/>
            </a:p>
            <a:p>
              <a:r>
                <a:rPr kumimoji="1" lang="ja-JP" altLang="en-US" dirty="0"/>
                <a:t>　前に進む</a:t>
              </a:r>
              <a:endParaRPr kumimoji="1" lang="en-US" altLang="ja-JP" dirty="0"/>
            </a:p>
            <a:p>
              <a:r>
                <a:rPr kumimoji="1" lang="ja-JP" altLang="en-US" dirty="0"/>
                <a:t>　もし左が道なら</a:t>
              </a:r>
              <a:endParaRPr kumimoji="1" lang="en-US" altLang="ja-JP" dirty="0"/>
            </a:p>
            <a:p>
              <a:r>
                <a:rPr kumimoji="1" lang="ja-JP" altLang="en-US" dirty="0"/>
                <a:t>　　左をむく</a:t>
              </a:r>
              <a:endParaRPr kumimoji="1" lang="en-US" altLang="ja-JP" dirty="0"/>
            </a:p>
            <a:p>
              <a:r>
                <a:rPr kumimoji="1" lang="ja-JP" altLang="en-US" dirty="0"/>
                <a:t>　ここまで</a:t>
              </a:r>
              <a:endParaRPr kumimoji="1" lang="en-US" altLang="ja-JP" dirty="0"/>
            </a:p>
            <a:p>
              <a:r>
                <a:rPr kumimoji="1" lang="ja-JP" altLang="en-US" dirty="0"/>
                <a:t>ここまで</a:t>
              </a:r>
            </a:p>
          </p:txBody>
        </p:sp>
      </p:grpSp>
      <p:sp>
        <p:nvSpPr>
          <p:cNvPr id="8" name="テキスト ボックス 7"/>
          <p:cNvSpPr txBox="1"/>
          <p:nvPr/>
        </p:nvSpPr>
        <p:spPr>
          <a:xfrm>
            <a:off x="5543665" y="3075709"/>
            <a:ext cx="4000500" cy="369332"/>
          </a:xfrm>
          <a:prstGeom prst="rect">
            <a:avLst/>
          </a:prstGeom>
          <a:noFill/>
        </p:spPr>
        <p:txBody>
          <a:bodyPr wrap="square" rtlCol="0">
            <a:spAutoFit/>
          </a:bodyPr>
          <a:lstStyle/>
          <a:p>
            <a:r>
              <a:rPr kumimoji="1" lang="en-US" altLang="ja-JP" dirty="0"/>
              <a:t>Stage5</a:t>
            </a:r>
            <a:r>
              <a:rPr kumimoji="1" lang="ja-JP" altLang="en-US" dirty="0"/>
              <a:t>の方向転換部分の絵</a:t>
            </a:r>
          </a:p>
        </p:txBody>
      </p:sp>
      <p:pic>
        <p:nvPicPr>
          <p:cNvPr id="4" name="図 3"/>
          <p:cNvPicPr>
            <a:picLocks noChangeAspect="1"/>
          </p:cNvPicPr>
          <p:nvPr/>
        </p:nvPicPr>
        <p:blipFill>
          <a:blip r:embed="rId2"/>
          <a:stretch>
            <a:fillRect/>
          </a:stretch>
        </p:blipFill>
        <p:spPr>
          <a:xfrm>
            <a:off x="5368449" y="1878367"/>
            <a:ext cx="4264554" cy="3656229"/>
          </a:xfrm>
          <a:prstGeom prst="rect">
            <a:avLst/>
          </a:prstGeom>
        </p:spPr>
      </p:pic>
      <p:pic>
        <p:nvPicPr>
          <p:cNvPr id="9" name="図 8"/>
          <p:cNvPicPr>
            <a:picLocks noChangeAspect="1"/>
          </p:cNvPicPr>
          <p:nvPr/>
        </p:nvPicPr>
        <p:blipFill>
          <a:blip r:embed="rId3"/>
          <a:stretch>
            <a:fillRect/>
          </a:stretch>
        </p:blipFill>
        <p:spPr>
          <a:xfrm>
            <a:off x="7125912" y="3464461"/>
            <a:ext cx="1045864" cy="1025357"/>
          </a:xfrm>
          <a:prstGeom prst="rect">
            <a:avLst/>
          </a:prstGeom>
        </p:spPr>
      </p:pic>
    </p:spTree>
    <p:extLst>
      <p:ext uri="{BB962C8B-B14F-4D97-AF65-F5344CB8AC3E}">
        <p14:creationId xmlns:p14="http://schemas.microsoft.com/office/powerpoint/2010/main" val="121698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595745"/>
          </a:xfrm>
        </p:spPr>
        <p:txBody>
          <a:bodyPr>
            <a:normAutofit fontScale="90000"/>
          </a:bodyPr>
          <a:lstStyle/>
          <a:p>
            <a:r>
              <a:rPr kumimoji="1" lang="ja-JP" altLang="en-US" dirty="0"/>
              <a:t>ステージ</a:t>
            </a:r>
            <a:r>
              <a:rPr lang="en-US" altLang="ja-JP" dirty="0"/>
              <a:t>6</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pic>
        <p:nvPicPr>
          <p:cNvPr id="4" name="図 3"/>
          <p:cNvPicPr>
            <a:picLocks noChangeAspect="1"/>
          </p:cNvPicPr>
          <p:nvPr/>
        </p:nvPicPr>
        <p:blipFill>
          <a:blip r:embed="rId2"/>
          <a:stretch>
            <a:fillRect/>
          </a:stretch>
        </p:blipFill>
        <p:spPr>
          <a:xfrm>
            <a:off x="2281002" y="1328260"/>
            <a:ext cx="5389331" cy="5377138"/>
          </a:xfrm>
          <a:prstGeom prst="rect">
            <a:avLst/>
          </a:prstGeom>
        </p:spPr>
      </p:pic>
    </p:spTree>
    <p:extLst>
      <p:ext uri="{BB962C8B-B14F-4D97-AF65-F5344CB8AC3E}">
        <p14:creationId xmlns:p14="http://schemas.microsoft.com/office/powerpoint/2010/main" val="3500832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16527"/>
          </a:xfrm>
        </p:spPr>
        <p:txBody>
          <a:bodyPr>
            <a:normAutofit fontScale="90000"/>
          </a:bodyPr>
          <a:lstStyle/>
          <a:p>
            <a:r>
              <a:rPr kumimoji="1" lang="ja-JP" altLang="en-US" dirty="0"/>
              <a:t>ステージ</a:t>
            </a:r>
            <a:r>
              <a:rPr lang="en-US" altLang="ja-JP" dirty="0"/>
              <a:t>6</a:t>
            </a:r>
            <a:endParaRPr kumimoji="1" lang="ja-JP" altLang="en-US" dirty="0"/>
          </a:p>
        </p:txBody>
      </p:sp>
      <p:sp>
        <p:nvSpPr>
          <p:cNvPr id="3" name="コンテンツ プレースホルダー 2"/>
          <p:cNvSpPr>
            <a:spLocks noGrp="1"/>
          </p:cNvSpPr>
          <p:nvPr>
            <p:ph idx="1"/>
          </p:nvPr>
        </p:nvSpPr>
        <p:spPr>
          <a:xfrm>
            <a:off x="677334" y="1631373"/>
            <a:ext cx="8596668" cy="4409989"/>
          </a:xfrm>
        </p:spPr>
        <p:txBody>
          <a:bodyPr>
            <a:normAutofit/>
          </a:bodyPr>
          <a:lstStyle/>
          <a:p>
            <a:r>
              <a:rPr kumimoji="1" lang="ja-JP" altLang="en-US" sz="2400" dirty="0"/>
              <a:t>ワープができるよ</a:t>
            </a:r>
            <a:endParaRPr kumimoji="1" lang="en-US" altLang="ja-JP" sz="2400" dirty="0"/>
          </a:p>
          <a:p>
            <a:endParaRPr lang="en-US" altLang="ja-JP" sz="2400" dirty="0"/>
          </a:p>
          <a:p>
            <a:endParaRPr kumimoji="1" lang="en-US" altLang="ja-JP" sz="2400" dirty="0"/>
          </a:p>
          <a:p>
            <a:endParaRPr lang="en-US" altLang="ja-JP" sz="2400" dirty="0"/>
          </a:p>
          <a:p>
            <a:endParaRPr kumimoji="1" lang="en-US" altLang="ja-JP" sz="2400" dirty="0"/>
          </a:p>
          <a:p>
            <a:endParaRPr lang="en-US" altLang="ja-JP" sz="2400" dirty="0"/>
          </a:p>
          <a:p>
            <a:pPr marL="0" indent="0">
              <a:buNone/>
            </a:pPr>
            <a:endParaRPr lang="en-US" altLang="ja-JP" sz="2400" dirty="0"/>
          </a:p>
          <a:p>
            <a:r>
              <a:rPr kumimoji="1" lang="ja-JP" altLang="en-US" sz="2400" dirty="0"/>
              <a:t>同じ色の</a:t>
            </a:r>
            <a:r>
              <a:rPr lang="ja-JP" altLang="en-US" sz="2400" dirty="0"/>
              <a:t>矢印</a:t>
            </a:r>
            <a:r>
              <a:rPr kumimoji="1" lang="ja-JP" altLang="en-US" sz="2400" dirty="0"/>
              <a:t>マスに矢印の方向でワープ！</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809" y="3151907"/>
            <a:ext cx="946201" cy="94620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109" y="3151907"/>
            <a:ext cx="954117" cy="954117"/>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434" y="3151907"/>
            <a:ext cx="962375" cy="946201"/>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109" y="2189773"/>
            <a:ext cx="954117" cy="962134"/>
          </a:xfrm>
          <a:prstGeom prst="rect">
            <a:avLst/>
          </a:prstGeom>
        </p:spPr>
      </p:pic>
    </p:spTree>
    <p:extLst>
      <p:ext uri="{BB962C8B-B14F-4D97-AF65-F5344CB8AC3E}">
        <p14:creationId xmlns:p14="http://schemas.microsoft.com/office/powerpoint/2010/main" val="3686763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26918"/>
          </a:xfrm>
        </p:spPr>
        <p:txBody>
          <a:bodyPr>
            <a:normAutofit fontScale="90000"/>
          </a:bodyPr>
          <a:lstStyle/>
          <a:p>
            <a:r>
              <a:rPr kumimoji="1" lang="ja-JP" altLang="en-US" dirty="0"/>
              <a:t>ステージ</a:t>
            </a:r>
            <a:r>
              <a:rPr lang="en-US" altLang="ja-JP" dirty="0"/>
              <a:t>7</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1433118" y="1709057"/>
            <a:ext cx="7731519" cy="4103914"/>
          </a:xfrm>
          <a:prstGeom prst="rect">
            <a:avLst/>
          </a:prstGeom>
        </p:spPr>
      </p:pic>
    </p:spTree>
    <p:extLst>
      <p:ext uri="{BB962C8B-B14F-4D97-AF65-F5344CB8AC3E}">
        <p14:creationId xmlns:p14="http://schemas.microsoft.com/office/powerpoint/2010/main" val="616254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886691"/>
          </a:xfrm>
        </p:spPr>
        <p:txBody>
          <a:bodyPr/>
          <a:lstStyle/>
          <a:p>
            <a:r>
              <a:rPr kumimoji="1" lang="ja-JP" altLang="en-US" dirty="0"/>
              <a:t>ステージ</a:t>
            </a:r>
            <a:r>
              <a:rPr lang="en-US" altLang="ja-JP" dirty="0"/>
              <a:t>7</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2400" dirty="0"/>
              <a:t>「もし」を使うとうまくできない</a:t>
            </a:r>
            <a:endParaRPr kumimoji="1" lang="en-US" altLang="ja-JP" sz="2400" dirty="0"/>
          </a:p>
          <a:p>
            <a:endParaRPr lang="en-US" altLang="ja-JP" sz="2400" dirty="0"/>
          </a:p>
          <a:p>
            <a:r>
              <a:rPr kumimoji="1" lang="ja-JP" altLang="en-US" sz="2400" dirty="0"/>
              <a:t>「　　　　　」で回数を決めて前に進もう</a:t>
            </a:r>
            <a:endParaRPr kumimoji="1" lang="en-US" altLang="ja-JP" sz="2400" dirty="0"/>
          </a:p>
          <a:p>
            <a:endParaRPr lang="en-US" altLang="ja-JP" dirty="0"/>
          </a:p>
          <a:p>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491" y="2919616"/>
            <a:ext cx="1263285" cy="902346"/>
          </a:xfrm>
          <a:prstGeom prst="rect">
            <a:avLst/>
          </a:prstGeom>
        </p:spPr>
      </p:pic>
    </p:spTree>
    <p:extLst>
      <p:ext uri="{BB962C8B-B14F-4D97-AF65-F5344CB8AC3E}">
        <p14:creationId xmlns:p14="http://schemas.microsoft.com/office/powerpoint/2010/main" val="3191677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955729"/>
          </a:xfrm>
        </p:spPr>
        <p:txBody>
          <a:bodyPr/>
          <a:lstStyle/>
          <a:p>
            <a:r>
              <a:rPr kumimoji="1" lang="ja-JP" altLang="en-US" dirty="0"/>
              <a:t>応用ステージ</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4000" dirty="0"/>
              <a:t>ここまで使った「わざ」を使って</a:t>
            </a:r>
            <a:endParaRPr kumimoji="1" lang="en-US" altLang="ja-JP" sz="4000" dirty="0"/>
          </a:p>
          <a:p>
            <a:pPr marL="0" indent="0">
              <a:buNone/>
            </a:pPr>
            <a:r>
              <a:rPr kumimoji="1" lang="ja-JP" altLang="en-US" sz="4000" dirty="0"/>
              <a:t>この後のステージを解いてみよう！</a:t>
            </a:r>
          </a:p>
        </p:txBody>
      </p:sp>
    </p:spTree>
    <p:extLst>
      <p:ext uri="{BB962C8B-B14F-4D97-AF65-F5344CB8AC3E}">
        <p14:creationId xmlns:p14="http://schemas.microsoft.com/office/powerpoint/2010/main" val="409394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893736"/>
          </a:xfrm>
        </p:spPr>
        <p:txBody>
          <a:bodyPr/>
          <a:lstStyle/>
          <a:p>
            <a:r>
              <a:rPr kumimoji="1" lang="ja-JP" altLang="en-US" dirty="0"/>
              <a:t>終わりに</a:t>
            </a:r>
          </a:p>
        </p:txBody>
      </p:sp>
      <p:sp>
        <p:nvSpPr>
          <p:cNvPr id="3" name="コンテンツ プレースホルダー 2"/>
          <p:cNvSpPr>
            <a:spLocks noGrp="1"/>
          </p:cNvSpPr>
          <p:nvPr>
            <p:ph idx="1"/>
          </p:nvPr>
        </p:nvSpPr>
        <p:spPr/>
        <p:txBody>
          <a:bodyPr/>
          <a:lstStyle/>
          <a:p>
            <a:r>
              <a:rPr kumimoji="1" lang="ja-JP" altLang="en-US" sz="2400" dirty="0"/>
              <a:t>「ゲームで学べるプログラミング」はこれで終わりです</a:t>
            </a:r>
            <a:endParaRPr kumimoji="1" lang="en-US" altLang="ja-JP" sz="2400" dirty="0"/>
          </a:p>
          <a:p>
            <a:endParaRPr lang="en-US" altLang="ja-JP" sz="2400" dirty="0"/>
          </a:p>
          <a:p>
            <a:r>
              <a:rPr kumimoji="1" lang="ja-JP" altLang="en-US" sz="2400" dirty="0"/>
              <a:t>今日はお疲れさま</a:t>
            </a:r>
            <a:r>
              <a:rPr kumimoji="1" lang="ja-JP" altLang="en-US" sz="2400" dirty="0" err="1"/>
              <a:t>で</a:t>
            </a:r>
            <a:r>
              <a:rPr kumimoji="1" lang="ja-JP" altLang="en-US" sz="2400" dirty="0"/>
              <a:t>した</a:t>
            </a:r>
            <a:endParaRPr kumimoji="1" lang="en-US" altLang="ja-JP" sz="2400" dirty="0"/>
          </a:p>
          <a:p>
            <a:endParaRPr lang="en-US" altLang="ja-JP" sz="2400" dirty="0"/>
          </a:p>
          <a:p>
            <a:r>
              <a:rPr kumimoji="1" lang="ja-JP" altLang="en-US" sz="2400" dirty="0"/>
              <a:t>修了証書を受け取ってください</a:t>
            </a:r>
            <a:endParaRPr kumimoji="1" lang="en-US" altLang="ja-JP" sz="2400" dirty="0"/>
          </a:p>
          <a:p>
            <a:endParaRPr lang="en-US" altLang="ja-JP" sz="2400" dirty="0"/>
          </a:p>
          <a:p>
            <a:r>
              <a:rPr kumimoji="1" lang="ja-JP" altLang="en-US" sz="2400" dirty="0"/>
              <a:t>アンケートの記入をおねがいします</a:t>
            </a:r>
            <a:endParaRPr kumimoji="1" lang="ja-JP" altLang="en-US" dirty="0"/>
          </a:p>
        </p:txBody>
      </p:sp>
    </p:spTree>
    <p:extLst>
      <p:ext uri="{BB962C8B-B14F-4D97-AF65-F5344CB8AC3E}">
        <p14:creationId xmlns:p14="http://schemas.microsoft.com/office/powerpoint/2010/main" val="170798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781878"/>
          </a:xfrm>
        </p:spPr>
        <p:txBody>
          <a:bodyPr/>
          <a:lstStyle/>
          <a:p>
            <a:r>
              <a:rPr kumimoji="1" lang="ja-JP" altLang="en-US" dirty="0"/>
              <a:t>プログラミングってなに？</a:t>
            </a:r>
          </a:p>
        </p:txBody>
      </p:sp>
      <p:sp>
        <p:nvSpPr>
          <p:cNvPr id="3" name="コンテンツ プレースホルダー 2"/>
          <p:cNvSpPr>
            <a:spLocks noGrp="1"/>
          </p:cNvSpPr>
          <p:nvPr>
            <p:ph idx="1"/>
          </p:nvPr>
        </p:nvSpPr>
        <p:spPr>
          <a:xfrm>
            <a:off x="677334" y="1391479"/>
            <a:ext cx="8596668" cy="4649884"/>
          </a:xfrm>
        </p:spPr>
        <p:txBody>
          <a:bodyPr>
            <a:normAutofit/>
          </a:bodyPr>
          <a:lstStyle/>
          <a:p>
            <a:r>
              <a:rPr kumimoji="1" lang="ja-JP" altLang="en-US" sz="2800" dirty="0"/>
              <a:t>プログラムとは</a:t>
            </a:r>
            <a:r>
              <a:rPr kumimoji="1" lang="en-US" altLang="ja-JP" sz="2800" dirty="0"/>
              <a:t>…</a:t>
            </a:r>
            <a:r>
              <a:rPr kumimoji="1" lang="ja-JP" altLang="en-US" sz="2800" dirty="0"/>
              <a:t>？</a:t>
            </a:r>
            <a:endParaRPr kumimoji="1" lang="en-US" altLang="ja-JP" sz="2800" dirty="0"/>
          </a:p>
          <a:p>
            <a:pPr marL="0" indent="0">
              <a:buNone/>
            </a:pPr>
            <a:r>
              <a:rPr lang="ja-JP" altLang="en-US" sz="2800" dirty="0"/>
              <a:t>　→コンピュータにやってほしいことを</a:t>
            </a:r>
            <a:endParaRPr lang="en-US" altLang="ja-JP" sz="2800" dirty="0"/>
          </a:p>
          <a:p>
            <a:pPr marL="0" indent="0">
              <a:buNone/>
            </a:pPr>
            <a:r>
              <a:rPr lang="ja-JP" altLang="en-US" sz="2800" dirty="0"/>
              <a:t>　　書いてまとめたもの</a:t>
            </a:r>
            <a:endParaRPr lang="en-US" altLang="ja-JP" sz="2800" dirty="0"/>
          </a:p>
          <a:p>
            <a:pPr marL="0" indent="0">
              <a:buNone/>
            </a:pPr>
            <a:endParaRPr lang="en-US" altLang="ja-JP" sz="2800" dirty="0"/>
          </a:p>
          <a:p>
            <a:pPr marL="0" indent="0">
              <a:buNone/>
            </a:pPr>
            <a:endParaRPr lang="en-US" altLang="ja-JP" sz="2800" dirty="0"/>
          </a:p>
          <a:p>
            <a:pPr marL="0" indent="0">
              <a:buNone/>
            </a:pPr>
            <a:r>
              <a:rPr lang="ja-JP" altLang="en-US" sz="2800" dirty="0">
                <a:solidFill>
                  <a:srgbClr val="FF0000"/>
                </a:solidFill>
              </a:rPr>
              <a:t>このプログラミングは身の回りの色々なところ　　で使われています</a:t>
            </a:r>
            <a:r>
              <a:rPr lang="en-US" altLang="ja-JP" sz="2800" dirty="0">
                <a:solidFill>
                  <a:srgbClr val="FF0000"/>
                </a:solidFill>
              </a:rPr>
              <a:t>‼</a:t>
            </a:r>
          </a:p>
        </p:txBody>
      </p:sp>
    </p:spTree>
    <p:extLst>
      <p:ext uri="{BB962C8B-B14F-4D97-AF65-F5344CB8AC3E}">
        <p14:creationId xmlns:p14="http://schemas.microsoft.com/office/powerpoint/2010/main" val="413487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9768" y="629478"/>
            <a:ext cx="9818389" cy="1320800"/>
          </a:xfrm>
        </p:spPr>
        <p:txBody>
          <a:bodyPr/>
          <a:lstStyle/>
          <a:p>
            <a:r>
              <a:rPr kumimoji="1" lang="ja-JP" altLang="en-US" dirty="0"/>
              <a:t>どんなふうに「プログラミングをする」の？</a:t>
            </a:r>
          </a:p>
        </p:txBody>
      </p:sp>
      <p:sp>
        <p:nvSpPr>
          <p:cNvPr id="3" name="コンテンツ プレースホルダー 2"/>
          <p:cNvSpPr>
            <a:spLocks noGrp="1"/>
          </p:cNvSpPr>
          <p:nvPr>
            <p:ph idx="1"/>
          </p:nvPr>
        </p:nvSpPr>
        <p:spPr>
          <a:xfrm>
            <a:off x="677334" y="1600201"/>
            <a:ext cx="8596668" cy="4441162"/>
          </a:xfrm>
        </p:spPr>
        <p:txBody>
          <a:bodyPr/>
          <a:lstStyle/>
          <a:p>
            <a:r>
              <a:rPr kumimoji="1" lang="ja-JP" altLang="en-US" sz="2000" dirty="0"/>
              <a:t>「コンピュータのことば」で「</a:t>
            </a:r>
            <a:r>
              <a:rPr kumimoji="1" lang="ja-JP" altLang="en-US" sz="2000" dirty="0" err="1"/>
              <a:t>～しなさい</a:t>
            </a:r>
            <a:r>
              <a:rPr kumimoji="1" lang="ja-JP" altLang="en-US" sz="2000" dirty="0"/>
              <a:t>！」と命令します</a:t>
            </a:r>
            <a:endParaRPr kumimoji="1" lang="en-US" altLang="ja-JP" sz="2000" dirty="0"/>
          </a:p>
          <a:p>
            <a:endParaRPr lang="en-US" altLang="ja-JP" sz="2000" dirty="0"/>
          </a:p>
          <a:p>
            <a:r>
              <a:rPr kumimoji="1" lang="ja-JP" altLang="en-US" sz="2000" dirty="0"/>
              <a:t>命令の種類</a:t>
            </a:r>
            <a:endParaRPr kumimoji="1" lang="en-US" altLang="ja-JP" sz="2000" dirty="0"/>
          </a:p>
          <a:p>
            <a:pPr marL="0" indent="0">
              <a:buNone/>
            </a:pPr>
            <a:r>
              <a:rPr lang="ja-JP" altLang="en-US" sz="2000" dirty="0"/>
              <a:t>　☞「</a:t>
            </a:r>
            <a:r>
              <a:rPr lang="ja-JP" altLang="en-US" sz="2000" dirty="0" err="1"/>
              <a:t>～しなさい</a:t>
            </a:r>
            <a:r>
              <a:rPr lang="ja-JP" altLang="en-US" sz="2000" dirty="0"/>
              <a:t>！」　命令</a:t>
            </a:r>
            <a:endParaRPr lang="en-US" altLang="ja-JP" sz="2000" dirty="0"/>
          </a:p>
          <a:p>
            <a:pPr marL="0" indent="0">
              <a:buNone/>
            </a:pPr>
            <a:r>
              <a:rPr kumimoji="1" lang="ja-JP" altLang="en-US" sz="2000" dirty="0"/>
              <a:t>　☞「○○を△回」　　同じことをくりかえす</a:t>
            </a:r>
            <a:endParaRPr kumimoji="1" lang="en-US" altLang="ja-JP" sz="2000" dirty="0"/>
          </a:p>
          <a:p>
            <a:pPr marL="0" indent="0">
              <a:buNone/>
            </a:pPr>
            <a:r>
              <a:rPr lang="ja-JP" altLang="en-US" sz="2000" dirty="0"/>
              <a:t>　☞「もしも～だったら」　条件</a:t>
            </a:r>
            <a:endParaRPr lang="en-US" altLang="ja-JP" sz="2000" dirty="0"/>
          </a:p>
          <a:p>
            <a:pPr marL="0" indent="0">
              <a:buNone/>
            </a:pPr>
            <a:endParaRPr kumimoji="1" lang="en-US" altLang="ja-JP" dirty="0"/>
          </a:p>
          <a:p>
            <a:pPr marL="0" indent="0">
              <a:buNone/>
            </a:pPr>
            <a:r>
              <a:rPr lang="ja-JP" altLang="en-US" dirty="0"/>
              <a:t>こういう命令の組み合わせを</a:t>
            </a:r>
            <a:r>
              <a:rPr lang="ja-JP" altLang="en-US" sz="3200" dirty="0">
                <a:solidFill>
                  <a:schemeClr val="tx1"/>
                </a:solidFill>
              </a:rPr>
              <a:t>「</a:t>
            </a:r>
            <a:r>
              <a:rPr lang="ja-JP" altLang="en-US" sz="3200" dirty="0">
                <a:solidFill>
                  <a:srgbClr val="FF0000"/>
                </a:solidFill>
              </a:rPr>
              <a:t>アルゴリズム</a:t>
            </a:r>
            <a:r>
              <a:rPr lang="ja-JP" altLang="en-US" sz="3200" dirty="0">
                <a:solidFill>
                  <a:schemeClr val="tx1"/>
                </a:solidFill>
              </a:rPr>
              <a:t>」</a:t>
            </a:r>
            <a:r>
              <a:rPr lang="ja-JP" altLang="en-US" dirty="0"/>
              <a:t>というよ</a:t>
            </a:r>
            <a:endParaRPr lang="en-US" altLang="ja-JP" dirty="0"/>
          </a:p>
          <a:p>
            <a:pPr marL="0" indent="0">
              <a:buNone/>
            </a:pPr>
            <a:r>
              <a:rPr kumimoji="1" lang="ja-JP" altLang="en-US" dirty="0"/>
              <a:t>                                         今日はアルゴリズムを体験してみよう</a:t>
            </a:r>
            <a:r>
              <a:rPr kumimoji="1" lang="en-US" altLang="ja-JP" dirty="0"/>
              <a:t>!</a:t>
            </a:r>
          </a:p>
          <a:p>
            <a:pPr marL="0" indent="0">
              <a:buNone/>
            </a:pPr>
            <a:endParaRPr kumimoji="1" lang="en-US" altLang="ja-JP" dirty="0"/>
          </a:p>
          <a:p>
            <a:pPr marL="0" indent="0">
              <a:buNone/>
            </a:pPr>
            <a:endParaRPr kumimoji="1" lang="ja-JP" altLang="en-US" dirty="0"/>
          </a:p>
        </p:txBody>
      </p:sp>
      <p:sp>
        <p:nvSpPr>
          <p:cNvPr id="4" name="右矢印 3"/>
          <p:cNvSpPr/>
          <p:nvPr/>
        </p:nvSpPr>
        <p:spPr>
          <a:xfrm>
            <a:off x="1662546" y="5143500"/>
            <a:ext cx="1787236" cy="498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757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702365"/>
          </a:xfrm>
        </p:spPr>
        <p:txBody>
          <a:bodyPr>
            <a:normAutofit fontScale="90000"/>
          </a:bodyPr>
          <a:lstStyle/>
          <a:p>
            <a:r>
              <a:rPr lang="ja-JP" altLang="en-US" dirty="0"/>
              <a:t>「アルゴリズム」ってなに？</a:t>
            </a:r>
            <a:br>
              <a:rPr kumimoji="1" lang="en-US" altLang="ja-JP" dirty="0"/>
            </a:br>
            <a:endParaRPr kumimoji="1" lang="ja-JP" altLang="en-US" dirty="0"/>
          </a:p>
        </p:txBody>
      </p:sp>
      <p:sp>
        <p:nvSpPr>
          <p:cNvPr id="3" name="コンテンツ プレースホルダー 2"/>
          <p:cNvSpPr>
            <a:spLocks noGrp="1"/>
          </p:cNvSpPr>
          <p:nvPr>
            <p:ph idx="1"/>
          </p:nvPr>
        </p:nvSpPr>
        <p:spPr>
          <a:xfrm>
            <a:off x="677334" y="1530627"/>
            <a:ext cx="8596668" cy="4510736"/>
          </a:xfrm>
        </p:spPr>
        <p:txBody>
          <a:bodyPr/>
          <a:lstStyle/>
          <a:p>
            <a:r>
              <a:rPr kumimoji="1" lang="ja-JP" altLang="en-US" sz="2000" dirty="0"/>
              <a:t>同じことをするにもアルゴリズムは</a:t>
            </a:r>
            <a:r>
              <a:rPr kumimoji="1" lang="en-US" altLang="ja-JP" sz="2000" dirty="0"/>
              <a:t>1</a:t>
            </a:r>
            <a:r>
              <a:rPr kumimoji="1" lang="ja-JP" altLang="en-US" sz="2000" dirty="0"/>
              <a:t>通りじゃない！</a:t>
            </a:r>
            <a:endParaRPr kumimoji="1" lang="en-US" altLang="ja-JP" sz="2000" dirty="0"/>
          </a:p>
          <a:p>
            <a:r>
              <a:rPr lang="en-US" altLang="ja-JP" sz="2000" dirty="0"/>
              <a:t>(</a:t>
            </a:r>
            <a:r>
              <a:rPr lang="ja-JP" altLang="en-US" sz="2000" dirty="0"/>
              <a:t>スタートとゴールが同じでもルートはいろいろ！</a:t>
            </a:r>
            <a:r>
              <a:rPr lang="en-US" altLang="ja-JP" sz="2000" dirty="0"/>
              <a:t>)</a:t>
            </a:r>
          </a:p>
          <a:p>
            <a:endParaRPr lang="en-US" altLang="ja-JP" sz="2000" dirty="0"/>
          </a:p>
          <a:p>
            <a:endParaRPr lang="en-US" altLang="ja-JP" sz="2000" dirty="0"/>
          </a:p>
          <a:p>
            <a:pPr marL="0" indent="0">
              <a:buNone/>
            </a:pPr>
            <a:r>
              <a:rPr lang="ja-JP" altLang="en-US" sz="2000" dirty="0"/>
              <a:t>　たとえば、にんじんを星形に切りたいとき</a:t>
            </a:r>
            <a:r>
              <a:rPr lang="en-US" altLang="ja-JP" sz="2000" dirty="0"/>
              <a:t>…</a:t>
            </a:r>
          </a:p>
          <a:p>
            <a:endParaRPr kumimoji="1" lang="ja-JP" altLang="en-US" dirty="0"/>
          </a:p>
        </p:txBody>
      </p:sp>
      <p:pic>
        <p:nvPicPr>
          <p:cNvPr id="4" name="図 3"/>
          <p:cNvPicPr>
            <a:picLocks noChangeAspect="1"/>
          </p:cNvPicPr>
          <p:nvPr/>
        </p:nvPicPr>
        <p:blipFill>
          <a:blip r:embed="rId2"/>
          <a:stretch>
            <a:fillRect/>
          </a:stretch>
        </p:blipFill>
        <p:spPr>
          <a:xfrm>
            <a:off x="1240987" y="4163384"/>
            <a:ext cx="2410137" cy="1601312"/>
          </a:xfrm>
          <a:prstGeom prst="rect">
            <a:avLst/>
          </a:prstGeom>
        </p:spPr>
      </p:pic>
      <p:pic>
        <p:nvPicPr>
          <p:cNvPr id="5" name="図 4"/>
          <p:cNvPicPr>
            <a:picLocks noChangeAspect="1"/>
          </p:cNvPicPr>
          <p:nvPr/>
        </p:nvPicPr>
        <p:blipFill>
          <a:blip r:embed="rId3"/>
          <a:stretch>
            <a:fillRect/>
          </a:stretch>
        </p:blipFill>
        <p:spPr>
          <a:xfrm>
            <a:off x="4001573" y="4665310"/>
            <a:ext cx="1207113" cy="597460"/>
          </a:xfrm>
          <a:prstGeom prst="rect">
            <a:avLst/>
          </a:prstGeom>
        </p:spPr>
      </p:pic>
      <p:pic>
        <p:nvPicPr>
          <p:cNvPr id="6" name="図 5"/>
          <p:cNvPicPr>
            <a:picLocks noChangeAspect="1"/>
          </p:cNvPicPr>
          <p:nvPr/>
        </p:nvPicPr>
        <p:blipFill>
          <a:blip r:embed="rId4"/>
          <a:stretch>
            <a:fillRect/>
          </a:stretch>
        </p:blipFill>
        <p:spPr>
          <a:xfrm>
            <a:off x="5559135" y="4384870"/>
            <a:ext cx="2694666" cy="1158340"/>
          </a:xfrm>
          <a:prstGeom prst="rect">
            <a:avLst/>
          </a:prstGeom>
        </p:spPr>
      </p:pic>
    </p:spTree>
    <p:extLst>
      <p:ext uri="{BB962C8B-B14F-4D97-AF65-F5344CB8AC3E}">
        <p14:creationId xmlns:p14="http://schemas.microsoft.com/office/powerpoint/2010/main" val="5039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82487"/>
          </a:xfrm>
        </p:spPr>
        <p:txBody>
          <a:bodyPr/>
          <a:lstStyle/>
          <a:p>
            <a:r>
              <a:rPr kumimoji="1" lang="ja-JP" altLang="en-US" dirty="0"/>
              <a:t>にんじんを切る！！！</a:t>
            </a:r>
          </a:p>
        </p:txBody>
      </p:sp>
      <p:pic>
        <p:nvPicPr>
          <p:cNvPr id="4" name="コンテンツ プレースホルダー 3"/>
          <p:cNvPicPr>
            <a:picLocks noGrp="1" noChangeAspect="1"/>
          </p:cNvPicPr>
          <p:nvPr>
            <p:ph idx="1"/>
          </p:nvPr>
        </p:nvPicPr>
        <p:blipFill>
          <a:blip r:embed="rId2"/>
          <a:stretch>
            <a:fillRect/>
          </a:stretch>
        </p:blipFill>
        <p:spPr>
          <a:xfrm>
            <a:off x="972936" y="1683509"/>
            <a:ext cx="8005463" cy="3881437"/>
          </a:xfrm>
          <a:prstGeom prst="rect">
            <a:avLst/>
          </a:prstGeom>
        </p:spPr>
      </p:pic>
    </p:spTree>
    <p:extLst>
      <p:ext uri="{BB962C8B-B14F-4D97-AF65-F5344CB8AC3E}">
        <p14:creationId xmlns:p14="http://schemas.microsoft.com/office/powerpoint/2010/main" val="2509812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841513"/>
          </a:xfrm>
        </p:spPr>
        <p:txBody>
          <a:bodyPr/>
          <a:lstStyle/>
          <a:p>
            <a:r>
              <a:rPr kumimoji="1" lang="ja-JP" altLang="en-US" dirty="0"/>
              <a:t>今日やること</a:t>
            </a:r>
          </a:p>
        </p:txBody>
      </p:sp>
      <p:sp>
        <p:nvSpPr>
          <p:cNvPr id="3" name="コンテンツ プレースホルダー 2"/>
          <p:cNvSpPr>
            <a:spLocks noGrp="1"/>
          </p:cNvSpPr>
          <p:nvPr>
            <p:ph idx="1"/>
          </p:nvPr>
        </p:nvSpPr>
        <p:spPr>
          <a:xfrm>
            <a:off x="677334" y="1890426"/>
            <a:ext cx="8596668" cy="3880773"/>
          </a:xfrm>
        </p:spPr>
        <p:txBody>
          <a:bodyPr>
            <a:normAutofit/>
          </a:bodyPr>
          <a:lstStyle/>
          <a:p>
            <a:pPr marL="0" indent="0">
              <a:buNone/>
            </a:pPr>
            <a:r>
              <a:rPr kumimoji="1" lang="en-US" altLang="ja-JP" sz="2400" dirty="0"/>
              <a:t>1.</a:t>
            </a:r>
            <a:r>
              <a:rPr kumimoji="1" lang="ja-JP" altLang="en-US" sz="2400" dirty="0"/>
              <a:t>ゲームの遊び方を知ろう</a:t>
            </a:r>
            <a:endParaRPr kumimoji="1" lang="en-US" altLang="ja-JP" sz="2400" dirty="0"/>
          </a:p>
          <a:p>
            <a:pPr marL="0" indent="0">
              <a:buNone/>
            </a:pPr>
            <a:r>
              <a:rPr lang="en-US" altLang="ja-JP" sz="2400" dirty="0"/>
              <a:t>2.</a:t>
            </a:r>
            <a:r>
              <a:rPr lang="ja-JP" altLang="en-US" sz="2400" dirty="0"/>
              <a:t>ステージごとに「目標」をクリアしよう</a:t>
            </a:r>
            <a:endParaRPr lang="en-US" altLang="ja-JP" sz="2400" dirty="0"/>
          </a:p>
          <a:p>
            <a:pPr marL="0" indent="0">
              <a:buNone/>
            </a:pPr>
            <a:r>
              <a:rPr kumimoji="1" lang="en-US" altLang="ja-JP" sz="2400" dirty="0"/>
              <a:t>3.</a:t>
            </a:r>
            <a:r>
              <a:rPr kumimoji="1" lang="ja-JP" altLang="en-US" sz="2400" dirty="0"/>
              <a:t>目標よりもよい「アルゴリズム」がないか考えよう</a:t>
            </a:r>
          </a:p>
        </p:txBody>
      </p:sp>
      <p:pic>
        <p:nvPicPr>
          <p:cNvPr id="4" name="図 3"/>
          <p:cNvPicPr>
            <a:picLocks noChangeAspect="1"/>
          </p:cNvPicPr>
          <p:nvPr/>
        </p:nvPicPr>
        <p:blipFill>
          <a:blip r:embed="rId2"/>
          <a:stretch>
            <a:fillRect/>
          </a:stretch>
        </p:blipFill>
        <p:spPr>
          <a:xfrm>
            <a:off x="4745231" y="3830812"/>
            <a:ext cx="2462997" cy="2475191"/>
          </a:xfrm>
          <a:prstGeom prst="rect">
            <a:avLst/>
          </a:prstGeom>
        </p:spPr>
      </p:pic>
    </p:spTree>
    <p:extLst>
      <p:ext uri="{BB962C8B-B14F-4D97-AF65-F5344CB8AC3E}">
        <p14:creationId xmlns:p14="http://schemas.microsoft.com/office/powerpoint/2010/main" val="193923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329045"/>
            <a:ext cx="8596668" cy="616527"/>
          </a:xfrm>
        </p:spPr>
        <p:txBody>
          <a:bodyPr>
            <a:normAutofit fontScale="90000"/>
          </a:bodyPr>
          <a:lstStyle/>
          <a:p>
            <a:r>
              <a:rPr kumimoji="1" lang="ja-JP" altLang="en-US" dirty="0"/>
              <a:t>ゲームを始めよう</a:t>
            </a:r>
          </a:p>
        </p:txBody>
      </p:sp>
      <p:sp>
        <p:nvSpPr>
          <p:cNvPr id="3" name="コンテンツ プレースホルダー 2"/>
          <p:cNvSpPr>
            <a:spLocks noGrp="1"/>
          </p:cNvSpPr>
          <p:nvPr>
            <p:ph idx="1"/>
          </p:nvPr>
        </p:nvSpPr>
        <p:spPr>
          <a:xfrm>
            <a:off x="798358" y="1240971"/>
            <a:ext cx="8596668" cy="4800391"/>
          </a:xfrm>
        </p:spPr>
        <p:txBody>
          <a:bodyPr/>
          <a:lstStyle/>
          <a:p>
            <a:r>
              <a:rPr lang="ja-JP" altLang="en-US" sz="2400" dirty="0"/>
              <a:t>プログラミングに使うのは</a:t>
            </a:r>
            <a:endParaRPr lang="en-US" altLang="ja-JP" sz="2400" dirty="0"/>
          </a:p>
          <a:p>
            <a:pPr marL="0" indent="0">
              <a:buNone/>
            </a:pPr>
            <a:r>
              <a:rPr lang="ja-JP" altLang="en-US" sz="2400" dirty="0"/>
              <a:t>　　　　　　　　　右のボタンだ！</a:t>
            </a:r>
            <a:endParaRPr lang="en-US" altLang="ja-JP" sz="2400" dirty="0"/>
          </a:p>
          <a:p>
            <a:endParaRPr lang="en-US" altLang="ja-JP" sz="2400" dirty="0"/>
          </a:p>
          <a:p>
            <a:endParaRPr lang="en-US" altLang="ja-JP" sz="2400" dirty="0"/>
          </a:p>
          <a:p>
            <a:endParaRPr lang="en-US" altLang="ja-JP" sz="2400" dirty="0"/>
          </a:p>
          <a:p>
            <a:r>
              <a:rPr lang="ja-JP" altLang="en-US" sz="2400" dirty="0"/>
              <a:t>右のボタンを組み合わせて</a:t>
            </a:r>
            <a:br>
              <a:rPr lang="en-US" altLang="ja-JP" sz="2400" dirty="0"/>
            </a:br>
            <a:r>
              <a:rPr lang="ja-JP" altLang="en-US" sz="2400" dirty="0"/>
              <a:t>命令を作りアリスを動かそう！</a:t>
            </a:r>
            <a:endParaRPr lang="en-US" altLang="ja-JP" sz="2400" dirty="0"/>
          </a:p>
          <a:p>
            <a:endParaRPr kumimoji="1" lang="en-US" altLang="ja-JP" dirty="0"/>
          </a:p>
          <a:p>
            <a:endParaRPr lang="en-US" altLang="ja-JP" dirty="0"/>
          </a:p>
          <a:p>
            <a:endParaRPr kumimoji="1" lang="ja-JP" altLang="en-US" dirty="0"/>
          </a:p>
        </p:txBody>
      </p:sp>
      <p:pic>
        <p:nvPicPr>
          <p:cNvPr id="5" name="図 4"/>
          <p:cNvPicPr>
            <a:picLocks noChangeAspect="1"/>
          </p:cNvPicPr>
          <p:nvPr/>
        </p:nvPicPr>
        <p:blipFill>
          <a:blip r:embed="rId2"/>
          <a:stretch>
            <a:fillRect/>
          </a:stretch>
        </p:blipFill>
        <p:spPr>
          <a:xfrm>
            <a:off x="6199218" y="731758"/>
            <a:ext cx="3801049" cy="5340776"/>
          </a:xfrm>
          <a:prstGeom prst="rect">
            <a:avLst/>
          </a:prstGeom>
        </p:spPr>
      </p:pic>
    </p:spTree>
    <p:extLst>
      <p:ext uri="{BB962C8B-B14F-4D97-AF65-F5344CB8AC3E}">
        <p14:creationId xmlns:p14="http://schemas.microsoft.com/office/powerpoint/2010/main" val="1653990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609600"/>
            <a:ext cx="8596668" cy="622852"/>
          </a:xfrm>
        </p:spPr>
        <p:txBody>
          <a:bodyPr>
            <a:normAutofit fontScale="90000"/>
          </a:bodyPr>
          <a:lstStyle/>
          <a:p>
            <a:r>
              <a:rPr kumimoji="1" lang="ja-JP" altLang="en-US" dirty="0"/>
              <a:t>ゲームの基本</a:t>
            </a:r>
          </a:p>
        </p:txBody>
      </p:sp>
      <p:sp>
        <p:nvSpPr>
          <p:cNvPr id="3" name="コンテンツ プレースホルダー 2"/>
          <p:cNvSpPr>
            <a:spLocks noGrp="1"/>
          </p:cNvSpPr>
          <p:nvPr>
            <p:ph idx="1"/>
          </p:nvPr>
        </p:nvSpPr>
        <p:spPr/>
        <p:txBody>
          <a:bodyPr>
            <a:normAutofit/>
          </a:bodyPr>
          <a:lstStyle/>
          <a:p>
            <a:r>
              <a:rPr kumimoji="1" lang="ja-JP" altLang="en-US" sz="2800" dirty="0"/>
              <a:t>アリス　　を迷路から脱出</a:t>
            </a:r>
            <a:r>
              <a:rPr kumimoji="1" lang="en-US" altLang="ja-JP" sz="2800" dirty="0"/>
              <a:t>(</a:t>
            </a:r>
            <a:r>
              <a:rPr lang="ja-JP" altLang="en-US" sz="2800" dirty="0"/>
              <a:t>だっしゅつ</a:t>
            </a:r>
            <a:r>
              <a:rPr kumimoji="1" lang="en-US" altLang="ja-JP" sz="2800" dirty="0"/>
              <a:t>)</a:t>
            </a:r>
            <a:r>
              <a:rPr kumimoji="1" lang="ja-JP" altLang="en-US" sz="2800" dirty="0"/>
              <a:t>させてあげよう</a:t>
            </a:r>
            <a:endParaRPr kumimoji="1" lang="en-US" altLang="ja-JP" sz="2800" dirty="0"/>
          </a:p>
          <a:p>
            <a:endParaRPr kumimoji="1" lang="en-US" altLang="ja-JP" sz="2800" dirty="0"/>
          </a:p>
          <a:p>
            <a:r>
              <a:rPr lang="ja-JP" altLang="en-US" sz="2800" dirty="0"/>
              <a:t>穴　　にはいったらステージクリア！</a:t>
            </a:r>
            <a:endParaRPr lang="en-US" altLang="ja-JP" sz="2800" dirty="0"/>
          </a:p>
          <a:p>
            <a:endParaRPr kumimoji="1" lang="en-US" altLang="ja-JP" sz="2800" dirty="0"/>
          </a:p>
          <a:p>
            <a:r>
              <a:rPr lang="ja-JP" altLang="en-US" sz="2800" dirty="0"/>
              <a:t>カベ　　はとおれないよ！</a:t>
            </a:r>
            <a:endParaRPr kumimoji="1" lang="ja-JP" altLang="en-US" sz="28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697" y="2007048"/>
            <a:ext cx="702686" cy="70268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579" y="3484301"/>
            <a:ext cx="703118" cy="703118"/>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138" y="4681128"/>
            <a:ext cx="659799" cy="659799"/>
          </a:xfrm>
          <a:prstGeom prst="rect">
            <a:avLst/>
          </a:prstGeom>
        </p:spPr>
      </p:pic>
    </p:spTree>
    <p:extLst>
      <p:ext uri="{BB962C8B-B14F-4D97-AF65-F5344CB8AC3E}">
        <p14:creationId xmlns:p14="http://schemas.microsoft.com/office/powerpoint/2010/main" val="134506610"/>
      </p:ext>
    </p:extLst>
  </p:cSld>
  <p:clrMapOvr>
    <a:masterClrMapping/>
  </p:clrMapOvr>
</p:sld>
</file>

<file path=ppt/theme/theme1.xml><?xml version="1.0" encoding="utf-8"?>
<a:theme xmlns:a="http://schemas.openxmlformats.org/drawingml/2006/main" name="ファセット">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Integral</Template>
  <TotalTime>194</TotalTime>
  <Words>356</Words>
  <Application>Microsoft Office PowerPoint</Application>
  <PresentationFormat>ワイド画面</PresentationFormat>
  <Paragraphs>136</Paragraphs>
  <Slides>26</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26</vt:i4>
      </vt:variant>
    </vt:vector>
  </HeadingPairs>
  <TitlesOfParts>
    <vt:vector size="31" baseType="lpstr">
      <vt:lpstr>メイリオ</vt:lpstr>
      <vt:lpstr>Arial</vt:lpstr>
      <vt:lpstr>Trebuchet MS</vt:lpstr>
      <vt:lpstr>Wingdings 3</vt:lpstr>
      <vt:lpstr>ファセット</vt:lpstr>
      <vt:lpstr>ゲームで学べる　　 　　プログラミング</vt:lpstr>
      <vt:lpstr>注意</vt:lpstr>
      <vt:lpstr>プログラミングってなに？</vt:lpstr>
      <vt:lpstr>どんなふうに「プログラミングをする」の？</vt:lpstr>
      <vt:lpstr>「アルゴリズム」ってなに？ </vt:lpstr>
      <vt:lpstr>にんじんを切る！！！</vt:lpstr>
      <vt:lpstr>今日やること</vt:lpstr>
      <vt:lpstr>ゲームを始めよう</vt:lpstr>
      <vt:lpstr>ゲームの基本</vt:lpstr>
      <vt:lpstr>ゲームの基本</vt:lpstr>
      <vt:lpstr>ステージ1</vt:lpstr>
      <vt:lpstr>ステージ1</vt:lpstr>
      <vt:lpstr>ステージ2</vt:lpstr>
      <vt:lpstr>ステージ2</vt:lpstr>
      <vt:lpstr>ステージ3</vt:lpstr>
      <vt:lpstr>ステージ3</vt:lpstr>
      <vt:lpstr>ステージ4</vt:lpstr>
      <vt:lpstr>ステージ4</vt:lpstr>
      <vt:lpstr>ステージ5</vt:lpstr>
      <vt:lpstr>ステージ5</vt:lpstr>
      <vt:lpstr>ステージ6</vt:lpstr>
      <vt:lpstr>ステージ6</vt:lpstr>
      <vt:lpstr>ステージ7</vt:lpstr>
      <vt:lpstr>ステージ7</vt:lpstr>
      <vt:lpstr>応用ステージ</vt:lpstr>
      <vt:lpstr>終わりに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ゲームで学べる　　 　　プログラミング</dc:title>
  <dc:creator>松浦拓丸</dc:creator>
  <cp:lastModifiedBy>富樫 正浩</cp:lastModifiedBy>
  <cp:revision>39</cp:revision>
  <dcterms:created xsi:type="dcterms:W3CDTF">2018-08-06T04:26:16Z</dcterms:created>
  <dcterms:modified xsi:type="dcterms:W3CDTF">2018-08-06T10:30:07Z</dcterms:modified>
</cp:coreProperties>
</file>